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76" r:id="rId15"/>
    <p:sldId id="275" r:id="rId16"/>
    <p:sldId id="270" r:id="rId17"/>
    <p:sldId id="271" r:id="rId18"/>
    <p:sldId id="272" r:id="rId19"/>
    <p:sldId id="273" r:id="rId20"/>
  </p:sldIdLst>
  <p:sldSz cx="9144000" cy="6858000" type="screen4x3"/>
  <p:notesSz cx="7010400" cy="9296400"/>
  <p:embeddedFontLst>
    <p:embeddedFont>
      <p:font typeface="Garamond" panose="02020404030301010803" pitchFamily="18" charset="0"/>
      <p:regular r:id="rId22"/>
      <p:bold r:id="rId23"/>
      <p:italic r:id="rId24"/>
      <p:boldItalic r:id="rId25"/>
    </p:embeddedFont>
    <p:embeddedFont>
      <p:font typeface="Gill Sans" panose="020B0604020202020204" charset="0"/>
      <p:regular r:id="rId26"/>
      <p:bold r:id="rId27"/>
    </p:embeddedFont>
    <p:embeddedFont>
      <p:font typeface="Source Sans Pro" panose="020B0503030403020204" pitchFamily="34" charset="0"/>
      <p:regular r:id="rId28"/>
      <p:bold r:id="rId29"/>
      <p:italic r:id="rId30"/>
      <p:boldItalic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ioOyUIKIz9vUD33w4IsN265HO8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1C387F8-AA0E-4230-A263-87A63E8E4F74}">
  <a:tblStyle styleId="{E1C387F8-AA0E-4230-A263-87A63E8E4F74}" styleName="Table_0">
    <a:wholeTbl>
      <a:tcTxStyle b="off" i="off">
        <a:font>
          <a:latin typeface="Gill Sans MT"/>
          <a:ea typeface="Gill Sans MT"/>
          <a:cs typeface="Gill Sans MT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 b="off" i="off"/>
      <a:tcStyle>
        <a:tcBdr/>
      </a:tcStyle>
    </a:band2H>
    <a:band1V>
      <a:tcTxStyle b="off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 b="off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797DA93-036D-4A97-AADC-610BA11BF599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9" name="Google Shape;1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5" name="Google Shape;1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1" name="Google Shape;19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95322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10" name="Google Shape;21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0" name="Google Shape;2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6" name="Google Shape;22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4" name="Google Shape;23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35" name="Google Shape;1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5" name="Google Shape;1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" name="Google Shape;1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3" name="Google Shape;1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1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1"/>
          <p:cNvSpPr txBox="1"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3C1E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3C1E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3C1EA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3C1EA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3C1EA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3C1EA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3C1EA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3C1EA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3C1EA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3C1EA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3C1EA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0"/>
          <p:cNvSpPr txBox="1"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sz="2400" b="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>
            <a:spLocks noGrp="1"/>
          </p:cNvSpPr>
          <p:nvPr>
            <p:ph type="pic" idx="2"/>
          </p:nvPr>
        </p:nvSpPr>
        <p:spPr>
          <a:xfrm>
            <a:off x="448093" y="599725"/>
            <a:ext cx="8238706" cy="3557252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30"/>
          <p:cNvSpPr txBox="1">
            <a:spLocks noGrp="1"/>
          </p:cNvSpPr>
          <p:nvPr>
            <p:ph type="body" idx="1"/>
          </p:nvPr>
        </p:nvSpPr>
        <p:spPr>
          <a:xfrm>
            <a:off x="581192" y="5260126"/>
            <a:ext cx="7989752" cy="59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1371600" lvl="3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1828800" lvl="4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2286000" lvl="5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2743200" lvl="6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3200400" lvl="7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3657600" lvl="8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1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1"/>
          <p:cNvSpPr txBox="1"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body" idx="1"/>
          </p:nvPr>
        </p:nvSpPr>
        <p:spPr>
          <a:xfrm rot="5400000">
            <a:off x="2760671" y="48524"/>
            <a:ext cx="3630794" cy="7989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2207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Char char="⬛"/>
              <a:defRPr/>
            </a:lvl2pPr>
            <a:lvl3pPr marL="1371600" lvl="2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⬛"/>
              <a:defRPr/>
            </a:lvl3pPr>
            <a:lvl4pPr marL="1828800" lvl="3" indent="-29870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4pPr>
            <a:lvl5pPr marL="2286000" lvl="4" indent="-29870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⬛"/>
              <a:defRPr/>
            </a:lvl9pPr>
          </a:lstStyle>
          <a:p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1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1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1371600" lvl="3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1828800" lvl="4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2286000" lvl="5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2743200" lvl="6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3200400" lvl="7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3657600" lvl="8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2"/>
          <p:cNvSpPr/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2"/>
          <p:cNvSpPr txBox="1">
            <a:spLocks noGrp="1"/>
          </p:cNvSpPr>
          <p:nvPr>
            <p:ph type="title"/>
          </p:nvPr>
        </p:nvSpPr>
        <p:spPr>
          <a:xfrm rot="5400000">
            <a:off x="4789425" y="2515700"/>
            <a:ext cx="5183073" cy="1503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2"/>
          <p:cNvSpPr txBox="1">
            <a:spLocks noGrp="1"/>
          </p:cNvSpPr>
          <p:nvPr>
            <p:ph type="body" idx="1"/>
          </p:nvPr>
        </p:nvSpPr>
        <p:spPr>
          <a:xfrm rot="5400000">
            <a:off x="950760" y="306157"/>
            <a:ext cx="5183073" cy="5922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⬛"/>
              <a:defRPr/>
            </a:lvl9pPr>
          </a:lstStyle>
          <a:p>
            <a:endParaRPr/>
          </a:p>
        </p:txBody>
      </p:sp>
      <p:sp>
        <p:nvSpPr>
          <p:cNvPr id="95" name="Google Shape;95;p32"/>
          <p:cNvSpPr txBox="1">
            <a:spLocks noGrp="1"/>
          </p:cNvSpPr>
          <p:nvPr>
            <p:ph type="dt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3C1E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2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2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1371600" lvl="3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1828800" lvl="4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2286000" lvl="5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2743200" lvl="6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3200400" lvl="7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3657600" lvl="8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/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2"/>
          <p:cNvSpPr txBox="1"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sz="3600" b="0" cap="none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3C1E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3C1E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1371600" lvl="3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1828800" lvl="4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2286000" lvl="5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2743200" lvl="6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3200400" lvl="7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3657600" lvl="8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3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ill San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1371600" lvl="3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1828800" lvl="4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2286000" lvl="5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2743200" lvl="6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3200400" lvl="7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3657600" lvl="8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4"/>
          <p:cNvSpPr txBox="1"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⬛"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1371600" lvl="3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1828800" lvl="4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2286000" lvl="5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2743200" lvl="6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3200400" lvl="7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3657600" lvl="8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1"/>
          </p:nvPr>
        </p:nvSpPr>
        <p:spPr>
          <a:xfrm>
            <a:off x="581192" y="2228002"/>
            <a:ext cx="3899527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⬛"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2"/>
          </p:nvPr>
        </p:nvSpPr>
        <p:spPr>
          <a:xfrm>
            <a:off x="4663282" y="2228003"/>
            <a:ext cx="3907662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⬛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1371600" lvl="3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1828800" lvl="4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2286000" lvl="5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2743200" lvl="6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3200400" lvl="7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3657600" lvl="8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6"/>
          <p:cNvSpPr txBox="1"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body" idx="2"/>
          </p:nvPr>
        </p:nvSpPr>
        <p:spPr>
          <a:xfrm>
            <a:off x="581192" y="2926051"/>
            <a:ext cx="3899527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⬛"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body" idx="3"/>
          </p:nvPr>
        </p:nvSpPr>
        <p:spPr>
          <a:xfrm>
            <a:off x="4969308" y="2228003"/>
            <a:ext cx="360163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body" idx="4"/>
          </p:nvPr>
        </p:nvSpPr>
        <p:spPr>
          <a:xfrm>
            <a:off x="4663282" y="2926051"/>
            <a:ext cx="3907662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⬛"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1371600" lvl="3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1828800" lvl="4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2286000" lvl="5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2743200" lvl="6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3200400" lvl="7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3657600" lvl="8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7"/>
          <p:cNvSpPr txBox="1"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1371600" lvl="3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1828800" lvl="4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2286000" lvl="5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2743200" lvl="6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3200400" lvl="7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3657600" lvl="8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1371600" lvl="3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1828800" lvl="4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2286000" lvl="5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2743200" lvl="6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3200400" lvl="7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3657600" lvl="8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9"/>
          <p:cNvSpPr/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9"/>
          <p:cNvSpPr txBox="1"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C1EA"/>
              </a:buClr>
              <a:buSzPts val="2000"/>
              <a:buFont typeface="Gill Sans"/>
              <a:buNone/>
              <a:defRPr sz="2000" b="0">
                <a:solidFill>
                  <a:srgbClr val="53C1E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body" idx="1"/>
          </p:nvPr>
        </p:nvSpPr>
        <p:spPr>
          <a:xfrm>
            <a:off x="446399" y="601200"/>
            <a:ext cx="8240400" cy="4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544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40"/>
              <a:buChar char="⬛"/>
              <a:defRPr sz="2000">
                <a:solidFill>
                  <a:schemeClr val="dk2"/>
                </a:solidFill>
              </a:defRPr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 sz="1800">
                <a:solidFill>
                  <a:schemeClr val="dk2"/>
                </a:solidFill>
              </a:defRPr>
            </a:lvl2pPr>
            <a:lvl3pPr marL="1371600" lvl="2" indent="-32207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Char char="⬛"/>
              <a:defRPr sz="1600">
                <a:solidFill>
                  <a:schemeClr val="dk2"/>
                </a:solidFill>
              </a:defRPr>
            </a:lvl3pPr>
            <a:lvl4pPr marL="1828800" lvl="3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4pPr>
            <a:lvl5pPr marL="2286000" lvl="4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5pPr>
            <a:lvl6pPr marL="2743200" lvl="5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6pPr>
            <a:lvl7pPr marL="3200400" lvl="6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7pPr>
            <a:lvl8pPr marL="3657600" lvl="7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8pPr>
            <a:lvl9pPr marL="4114800" lvl="8" indent="-310388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body" idx="2"/>
          </p:nvPr>
        </p:nvSpPr>
        <p:spPr>
          <a:xfrm>
            <a:off x="4305617" y="5262295"/>
            <a:ext cx="4265327" cy="68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3C1E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3C1E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1371600" lvl="3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1828800" lvl="4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2286000" lvl="5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2743200" lvl="6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3200400" lvl="7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3657600" lvl="8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⬛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2207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⬛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1038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⬛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9870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87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987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87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870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8703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⬛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" name="Google Shape;9;p20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" name="Google Shape;10;p20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1371600" lvl="3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1828800" lvl="4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2286000" lvl="5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2743200" lvl="6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3200400" lvl="7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3657600" lvl="8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Google Shape;11;p20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0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wlhUcSGqgs&amp;sns=t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twWcxIfa2zo?feature=oembed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p4rEImJqZ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lculator.net/gpa-calculator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03" name="Google Shape;103;p1"/>
          <p:cNvGrpSpPr/>
          <p:nvPr/>
        </p:nvGrpSpPr>
        <p:grpSpPr>
          <a:xfrm>
            <a:off x="334899" y="453643"/>
            <a:ext cx="8474201" cy="5936922"/>
            <a:chOff x="446533" y="453643"/>
            <a:chExt cx="11298934" cy="5936922"/>
          </a:xfrm>
        </p:grpSpPr>
        <p:sp>
          <p:nvSpPr>
            <p:cNvPr id="104" name="Google Shape;104;p1"/>
            <p:cNvSpPr/>
            <p:nvPr/>
          </p:nvSpPr>
          <p:spPr>
            <a:xfrm>
              <a:off x="446533" y="4199467"/>
              <a:ext cx="11296733" cy="21910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" name="Google Shape;108;p1"/>
          <p:cNvSpPr txBox="1">
            <a:spLocks noGrp="1"/>
          </p:cNvSpPr>
          <p:nvPr>
            <p:ph type="ctrTitle"/>
          </p:nvPr>
        </p:nvSpPr>
        <p:spPr>
          <a:xfrm>
            <a:off x="435893" y="4000698"/>
            <a:ext cx="8245162" cy="147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urce Sans Pro"/>
              <a:buNone/>
            </a:pPr>
            <a:r>
              <a:rPr lang="en-US" b="0" i="1" u="sng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Planning your Academic Future</a:t>
            </a:r>
            <a:br>
              <a:rPr lang="en-US" b="0" i="1" u="sng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b="0" i="1" u="sng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09" name="Google Shape;109;p1"/>
          <p:cNvSpPr txBox="1">
            <a:spLocks noGrp="1"/>
          </p:cNvSpPr>
          <p:nvPr>
            <p:ph type="subTitle" idx="1"/>
          </p:nvPr>
        </p:nvSpPr>
        <p:spPr>
          <a:xfrm>
            <a:off x="435895" y="5475712"/>
            <a:ext cx="8245160" cy="476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2000"/>
              <a:buNone/>
            </a:pPr>
            <a:r>
              <a:rPr lang="en-US" sz="3200" b="1" i="0" u="none" strike="noStrike" cap="small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Your Guide to the Personal Learning Plan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10" name="Google Shape;110;p1"/>
          <p:cNvPicPr preferRelativeResize="0"/>
          <p:nvPr/>
        </p:nvPicPr>
        <p:blipFill rotWithShape="1">
          <a:blip r:embed="rId4">
            <a:alphaModFix/>
          </a:blip>
          <a:srcRect t="32136" r="-2" b="-2"/>
          <a:stretch/>
        </p:blipFill>
        <p:spPr>
          <a:xfrm>
            <a:off x="334899" y="599725"/>
            <a:ext cx="8469107" cy="3557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"/>
          <p:cNvSpPr txBox="1">
            <a:spLocks noGrp="1"/>
          </p:cNvSpPr>
          <p:nvPr>
            <p:ph type="title"/>
          </p:nvPr>
        </p:nvSpPr>
        <p:spPr>
          <a:xfrm>
            <a:off x="782962" y="1179151"/>
            <a:ext cx="2475485" cy="4463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</a:pPr>
            <a:r>
              <a:rPr lang="en-US" sz="3600" dirty="0">
                <a:solidFill>
                  <a:schemeClr val="dk1"/>
                </a:solidFill>
              </a:rPr>
              <a:t>SOCIAL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dk1"/>
                </a:solidFill>
              </a:rPr>
              <a:t>STUDIES</a:t>
            </a:r>
            <a:endParaRPr dirty="0"/>
          </a:p>
        </p:txBody>
      </p:sp>
      <p:sp>
        <p:nvSpPr>
          <p:cNvPr id="182" name="Google Shape;182;p11"/>
          <p:cNvSpPr txBox="1">
            <a:spLocks noGrp="1"/>
          </p:cNvSpPr>
          <p:nvPr>
            <p:ph type="body" idx="1"/>
          </p:nvPr>
        </p:nvSpPr>
        <p:spPr>
          <a:xfrm>
            <a:off x="3734188" y="1109145"/>
            <a:ext cx="4755762" cy="4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-1051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6"/>
              <a:buFont typeface="Noto Sans Symbols"/>
              <a:buChar char="►"/>
            </a:pPr>
            <a:r>
              <a:rPr lang="en-US" dirty="0"/>
              <a:t>Required for Regular or SDOS</a:t>
            </a:r>
            <a:endParaRPr dirty="0"/>
          </a:p>
          <a:p>
            <a:pPr marL="0" lvl="0" indent="-105156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Font typeface="Noto Sans Symbols"/>
              <a:buChar char="►"/>
            </a:pPr>
            <a:r>
              <a:rPr lang="en-US" dirty="0"/>
              <a:t>US History			1.0 credit</a:t>
            </a:r>
            <a:endParaRPr dirty="0"/>
          </a:p>
          <a:p>
            <a:pPr marL="0" lvl="0" indent="-105156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Font typeface="Noto Sans Symbols"/>
              <a:buChar char="►"/>
            </a:pPr>
            <a:r>
              <a:rPr lang="en-US" dirty="0"/>
              <a:t>Geography			0.5 credit</a:t>
            </a:r>
            <a:endParaRPr dirty="0"/>
          </a:p>
          <a:p>
            <a:pPr marL="0" lvl="0" indent="-105156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Font typeface="Noto Sans Symbols"/>
              <a:buChar char="►"/>
            </a:pPr>
            <a:r>
              <a:rPr lang="en-US" dirty="0"/>
              <a:t>World History			0.5 credit</a:t>
            </a:r>
            <a:endParaRPr dirty="0"/>
          </a:p>
          <a:p>
            <a:pPr marL="0" lvl="0" indent="-105156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Font typeface="Noto Sans Symbols"/>
              <a:buChar char="►"/>
            </a:pPr>
            <a:r>
              <a:rPr lang="en-US" dirty="0"/>
              <a:t>Government			0.5 credit</a:t>
            </a:r>
            <a:endParaRPr dirty="0"/>
          </a:p>
          <a:p>
            <a:pPr marL="0" lvl="0" indent="-105156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Font typeface="Noto Sans Symbols"/>
              <a:buChar char="►"/>
            </a:pPr>
            <a:r>
              <a:rPr lang="en-US" u="sng" dirty="0"/>
              <a:t>Soc Studies Selective		0.5 credit</a:t>
            </a:r>
            <a:endParaRPr dirty="0"/>
          </a:p>
          <a:p>
            <a:pPr marL="0" lvl="0" indent="-105156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Font typeface="Noto Sans Symbols"/>
              <a:buChar char="►"/>
            </a:pPr>
            <a:r>
              <a:rPr lang="en-US" dirty="0"/>
              <a:t>Total				3.0 credit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"/>
          <p:cNvSpPr txBox="1">
            <a:spLocks noGrp="1"/>
          </p:cNvSpPr>
          <p:nvPr>
            <p:ph type="title"/>
          </p:nvPr>
        </p:nvSpPr>
        <p:spPr>
          <a:xfrm>
            <a:off x="782962" y="1179151"/>
            <a:ext cx="2475485" cy="4463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</a:pPr>
            <a:r>
              <a:rPr lang="en-US" sz="3600">
                <a:solidFill>
                  <a:schemeClr val="dk1"/>
                </a:solidFill>
              </a:rPr>
              <a:t>OTHER</a:t>
            </a:r>
            <a:endParaRPr/>
          </a:p>
        </p:txBody>
      </p:sp>
      <p:sp>
        <p:nvSpPr>
          <p:cNvPr id="188" name="Google Shape;188;p12"/>
          <p:cNvSpPr txBox="1">
            <a:spLocks noGrp="1"/>
          </p:cNvSpPr>
          <p:nvPr>
            <p:ph type="body" idx="1"/>
          </p:nvPr>
        </p:nvSpPr>
        <p:spPr>
          <a:xfrm>
            <a:off x="3734188" y="1109145"/>
            <a:ext cx="4755762" cy="4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-876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80"/>
              <a:buFont typeface="Noto Sans Symbols"/>
              <a:buChar char="►"/>
            </a:pPr>
            <a:r>
              <a:rPr lang="en-US" sz="1500" dirty="0"/>
              <a:t>REGULAR</a:t>
            </a:r>
            <a:endParaRPr dirty="0"/>
          </a:p>
          <a:p>
            <a:pPr marL="0" lvl="0" indent="-8763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380"/>
              <a:buFont typeface="Noto Sans Symbols"/>
              <a:buChar char="►"/>
            </a:pPr>
            <a:r>
              <a:rPr lang="en-US" sz="1500" dirty="0"/>
              <a:t>Fine Arts				1.0 credit</a:t>
            </a:r>
            <a:endParaRPr dirty="0"/>
          </a:p>
          <a:p>
            <a:pPr marL="0" lvl="0" indent="-8763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380"/>
              <a:buFont typeface="Noto Sans Symbols"/>
              <a:buChar char="►"/>
            </a:pPr>
            <a:r>
              <a:rPr lang="en-US" sz="1500" dirty="0"/>
              <a:t>PE				0.5 credit</a:t>
            </a:r>
            <a:endParaRPr dirty="0"/>
          </a:p>
          <a:p>
            <a:pPr marL="0" lvl="0" indent="-8763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380"/>
              <a:buFont typeface="Noto Sans Symbols"/>
              <a:buChar char="►"/>
            </a:pPr>
            <a:r>
              <a:rPr lang="en-US" sz="1500" dirty="0"/>
              <a:t>Pers Finance/Econ			0.5 credit</a:t>
            </a:r>
            <a:endParaRPr dirty="0"/>
          </a:p>
          <a:p>
            <a:pPr marL="0" lvl="0" indent="-8763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380"/>
              <a:buFont typeface="Noto Sans Symbols"/>
              <a:buChar char="►"/>
            </a:pPr>
            <a:r>
              <a:rPr lang="en-US" sz="1500" dirty="0"/>
              <a:t>Health  				0.5 credit</a:t>
            </a:r>
            <a:endParaRPr dirty="0"/>
          </a:p>
          <a:p>
            <a:pPr marL="0" lvl="0" indent="-8763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380"/>
              <a:buFont typeface="Noto Sans Symbols"/>
              <a:buChar char="►"/>
            </a:pPr>
            <a:r>
              <a:rPr lang="en-US" sz="1500" dirty="0"/>
              <a:t>World Lang or CTE			1.0 credit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380"/>
              <a:buFont typeface="Noto Sans Symbols"/>
              <a:buNone/>
            </a:pPr>
            <a:endParaRPr sz="1500" dirty="0"/>
          </a:p>
          <a:p>
            <a:pPr marL="0" lvl="0" indent="-8763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380"/>
              <a:buFont typeface="Noto Sans Symbols"/>
              <a:buChar char="►"/>
            </a:pPr>
            <a:r>
              <a:rPr lang="en-US" sz="1500" dirty="0"/>
              <a:t>SDOS</a:t>
            </a:r>
            <a:endParaRPr dirty="0"/>
          </a:p>
          <a:p>
            <a:pPr marL="0" lvl="0" indent="-8763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380"/>
              <a:buFont typeface="Noto Sans Symbols"/>
              <a:buChar char="►"/>
            </a:pPr>
            <a:r>
              <a:rPr lang="en-US" sz="1500" dirty="0"/>
              <a:t>Fine Arts				1.0 credit</a:t>
            </a:r>
            <a:endParaRPr dirty="0"/>
          </a:p>
          <a:p>
            <a:pPr marL="0" lvl="0" indent="-8763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380"/>
              <a:buFont typeface="Noto Sans Symbols"/>
              <a:buChar char="►"/>
            </a:pPr>
            <a:r>
              <a:rPr lang="en-US" sz="1500" dirty="0"/>
              <a:t>PE				0.5 credit</a:t>
            </a:r>
            <a:endParaRPr dirty="0"/>
          </a:p>
          <a:p>
            <a:pPr marL="0" lvl="0" indent="-8763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380"/>
              <a:buFont typeface="Noto Sans Symbols"/>
              <a:buChar char="►"/>
            </a:pPr>
            <a:r>
              <a:rPr lang="en-US" sz="1500" dirty="0"/>
              <a:t>Pers Finance/Econ			0.5 credit</a:t>
            </a:r>
            <a:endParaRPr dirty="0"/>
          </a:p>
          <a:p>
            <a:pPr marL="0" lvl="0" indent="-8763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380"/>
              <a:buFont typeface="Noto Sans Symbols"/>
              <a:buChar char="►"/>
            </a:pPr>
            <a:r>
              <a:rPr lang="en-US" sz="1500" dirty="0"/>
              <a:t>Health  				0.5 credit</a:t>
            </a:r>
            <a:endParaRPr dirty="0"/>
          </a:p>
          <a:p>
            <a:pPr marL="0" lvl="0" indent="-8763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380"/>
              <a:buFont typeface="Noto Sans Symbols"/>
              <a:buChar char="►"/>
            </a:pPr>
            <a:r>
              <a:rPr lang="en-US" sz="1500" dirty="0">
                <a:highlight>
                  <a:srgbClr val="FFFF00"/>
                </a:highlight>
              </a:rPr>
              <a:t>World Lang or CTE			2.0 credit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"/>
          <p:cNvSpPr txBox="1">
            <a:spLocks noGrp="1"/>
          </p:cNvSpPr>
          <p:nvPr>
            <p:ph type="title"/>
          </p:nvPr>
        </p:nvSpPr>
        <p:spPr>
          <a:xfrm>
            <a:off x="782962" y="1179151"/>
            <a:ext cx="2475485" cy="4463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</a:pPr>
            <a:r>
              <a:rPr lang="en-US" sz="3600" dirty="0">
                <a:solidFill>
                  <a:schemeClr val="dk1"/>
                </a:solidFill>
              </a:rPr>
              <a:t>ELECTIVES</a:t>
            </a:r>
            <a:endParaRPr dirty="0"/>
          </a:p>
        </p:txBody>
      </p:sp>
      <p:sp>
        <p:nvSpPr>
          <p:cNvPr id="194" name="Google Shape;194;p13"/>
          <p:cNvSpPr txBox="1">
            <a:spLocks noGrp="1"/>
          </p:cNvSpPr>
          <p:nvPr>
            <p:ph type="body" idx="1"/>
          </p:nvPr>
        </p:nvSpPr>
        <p:spPr>
          <a:xfrm>
            <a:off x="3734188" y="1109145"/>
            <a:ext cx="4755762" cy="4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-1051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6"/>
              <a:buFont typeface="Noto Sans Symbols"/>
              <a:buChar char="►"/>
            </a:pPr>
            <a:r>
              <a:rPr lang="en-US" dirty="0"/>
              <a:t>REGULAR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rPr lang="en-US" dirty="0"/>
              <a:t> Electives             		</a:t>
            </a:r>
            <a:r>
              <a:rPr lang="en-US" dirty="0">
                <a:highlight>
                  <a:srgbClr val="FFFF00"/>
                </a:highlight>
              </a:rPr>
              <a:t>5.5-6 credits     </a:t>
            </a:r>
            <a:r>
              <a:rPr lang="en-US" dirty="0"/>
              <a:t>(health         in </a:t>
            </a:r>
            <a:r>
              <a:rPr lang="en-US" dirty="0" err="1"/>
              <a:t>m.s.</a:t>
            </a:r>
            <a:r>
              <a:rPr lang="en-US" dirty="0"/>
              <a:t>?)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Font typeface="Noto Sans Symbols"/>
              <a:buNone/>
            </a:pPr>
            <a:endParaRPr dirty="0"/>
          </a:p>
          <a:p>
            <a:pPr marL="0" lvl="0" indent="-105156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Font typeface="Noto Sans Symbols"/>
              <a:buChar char="►"/>
            </a:pPr>
            <a:r>
              <a:rPr lang="en-US" dirty="0"/>
              <a:t>SDOS additional requirements</a:t>
            </a:r>
            <a:endParaRPr dirty="0"/>
          </a:p>
          <a:p>
            <a:pPr marL="0" lvl="0" indent="-105156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Font typeface="Noto Sans Symbols"/>
              <a:buChar char="►"/>
            </a:pPr>
            <a:r>
              <a:rPr lang="en-US" dirty="0"/>
              <a:t>Advanced Math			1.0 credit</a:t>
            </a:r>
            <a:endParaRPr dirty="0"/>
          </a:p>
          <a:p>
            <a:pPr marL="0" lvl="0" indent="-105156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Font typeface="Noto Sans Symbols"/>
              <a:buChar char="►"/>
            </a:pPr>
            <a:r>
              <a:rPr lang="en-US" dirty="0"/>
              <a:t>Advanced Science		1.0 credit</a:t>
            </a:r>
            <a:endParaRPr dirty="0"/>
          </a:p>
          <a:p>
            <a:pPr marL="0" lvl="0" indent="-105156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Font typeface="Noto Sans Symbols"/>
              <a:buChar char="►"/>
            </a:pPr>
            <a:r>
              <a:rPr lang="en-US" dirty="0"/>
              <a:t>World Lang or CTE		1.0 credit</a:t>
            </a:r>
            <a:endParaRPr dirty="0"/>
          </a:p>
          <a:p>
            <a:pPr marL="0" lvl="0" indent="-105156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Font typeface="Noto Sans Symbols"/>
              <a:buChar char="►"/>
            </a:pPr>
            <a:r>
              <a:rPr lang="en-US" dirty="0"/>
              <a:t>Electives             	</a:t>
            </a:r>
            <a:r>
              <a:rPr lang="en-US" dirty="0">
                <a:highlight>
                  <a:srgbClr val="FFFF00"/>
                </a:highlight>
              </a:rPr>
              <a:t>2.5-3.0 credit   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Font typeface="Noto Sans Symbols"/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 txBox="1"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</a:pPr>
            <a:r>
              <a:rPr lang="en-US" dirty="0"/>
              <a:t>LHScounseling.com </a:t>
            </a:r>
            <a:endParaRPr dirty="0"/>
          </a:p>
        </p:txBody>
      </p:sp>
      <p:sp>
        <p:nvSpPr>
          <p:cNvPr id="146" name="Google Shape;146;p5"/>
          <p:cNvSpPr txBox="1"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6"/>
              <a:buNone/>
            </a:pPr>
            <a:r>
              <a:rPr lang="en-US" dirty="0"/>
              <a:t>Take the Post-Test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3767EC-4D82-A713-DD43-3609ABFA0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7" y="1589103"/>
            <a:ext cx="8870755" cy="183989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B19E765-D225-8E2A-6D81-20921CDF857B}"/>
              </a:ext>
            </a:extLst>
          </p:cNvPr>
          <p:cNvCxnSpPr/>
          <p:nvPr/>
        </p:nvCxnSpPr>
        <p:spPr>
          <a:xfrm>
            <a:off x="4998128" y="1278384"/>
            <a:ext cx="852256" cy="39949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C3710FC-E3B9-8B85-6CF6-D91881B958F1}"/>
              </a:ext>
            </a:extLst>
          </p:cNvPr>
          <p:cNvCxnSpPr>
            <a:cxnSpLocks/>
          </p:cNvCxnSpPr>
          <p:nvPr/>
        </p:nvCxnSpPr>
        <p:spPr>
          <a:xfrm>
            <a:off x="4882717" y="3139414"/>
            <a:ext cx="107567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501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4 Skills &amp; 4 Steps to a Successful Career">
            <a:hlinkClick r:id="" action="ppaction://media"/>
            <a:extLst>
              <a:ext uri="{FF2B5EF4-FFF2-40B4-BE49-F238E27FC236}">
                <a16:creationId xmlns:a16="http://schemas.microsoft.com/office/drawing/2014/main" id="{DC9DF496-7714-6883-6CA1-3C9FA2258B9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1596" y="1027522"/>
            <a:ext cx="8575889" cy="484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D650-CFE4-0FB8-EE5F-A77853516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Campus – Academic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162777-AC72-98C7-87D6-186531C5CE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694" b="19832"/>
          <a:stretch/>
        </p:blipFill>
        <p:spPr>
          <a:xfrm>
            <a:off x="2979573" y="2102931"/>
            <a:ext cx="2586726" cy="437789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D33FD25-E598-D044-789F-A971EE3B1D38}"/>
              </a:ext>
            </a:extLst>
          </p:cNvPr>
          <p:cNvCxnSpPr/>
          <p:nvPr/>
        </p:nvCxnSpPr>
        <p:spPr>
          <a:xfrm>
            <a:off x="967668" y="5717219"/>
            <a:ext cx="158022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88DDD7A-4DB7-DE48-C3E6-8F22FD64E44E}"/>
              </a:ext>
            </a:extLst>
          </p:cNvPr>
          <p:cNvSpPr/>
          <p:nvPr/>
        </p:nvSpPr>
        <p:spPr>
          <a:xfrm>
            <a:off x="2914652" y="5495277"/>
            <a:ext cx="1358284" cy="4438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48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"/>
          <p:cNvSpPr txBox="1"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5"/>
              <a:buFont typeface="Gill Sans"/>
              <a:buNone/>
            </a:pPr>
            <a:r>
              <a:rPr lang="en-US" sz="2900" b="0" i="0" u="none" strike="noStrike" cap="none"/>
              <a:t>www.</a:t>
            </a:r>
            <a:r>
              <a:rPr lang="en-US" sz="2900" cap="none"/>
              <a:t>LHScounseling</a:t>
            </a:r>
            <a:r>
              <a:rPr lang="en-US" sz="2900" b="0" i="0" u="none" strike="noStrike" cap="none"/>
              <a:t>.com</a:t>
            </a:r>
            <a:endParaRPr/>
          </a:p>
        </p:txBody>
      </p:sp>
      <p:sp>
        <p:nvSpPr>
          <p:cNvPr id="213" name="Google Shape;213;p16"/>
          <p:cNvSpPr txBox="1">
            <a:spLocks noGrp="1"/>
          </p:cNvSpPr>
          <p:nvPr>
            <p:ph type="body" idx="1"/>
          </p:nvPr>
        </p:nvSpPr>
        <p:spPr>
          <a:xfrm>
            <a:off x="648978" y="2398328"/>
            <a:ext cx="7989752" cy="1258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64"/>
              <a:buFont typeface="Noto Sans Symbols"/>
              <a:buChar char="►"/>
            </a:pPr>
            <a:r>
              <a:rPr lang="en-US" sz="1700" dirty="0">
                <a:solidFill>
                  <a:schemeClr val="dk1"/>
                </a:solidFill>
              </a:rPr>
              <a:t>Course Registration Tab - HS Coursebook </a:t>
            </a:r>
            <a:endParaRPr dirty="0"/>
          </a:p>
          <a:p>
            <a:pPr marL="1428750" lvl="2" indent="-514350" algn="l" rtl="0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SzPts val="1564"/>
              <a:buFont typeface="Noto Sans Symbols"/>
              <a:buChar char="►"/>
            </a:pPr>
            <a:r>
              <a:rPr lang="en-US" sz="1700" dirty="0">
                <a:solidFill>
                  <a:schemeClr val="dk1"/>
                </a:solidFill>
              </a:rPr>
              <a:t>Career cluster info pages 6-14</a:t>
            </a:r>
            <a:endParaRPr dirty="0"/>
          </a:p>
          <a:p>
            <a:pPr marL="514350" marR="0" lvl="0" indent="-415036" algn="l" rtl="0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SzPts val="1564"/>
              <a:buFont typeface="Noto Sans Symbols"/>
              <a:buNone/>
            </a:pPr>
            <a:endParaRPr sz="1700" dirty="0">
              <a:solidFill>
                <a:srgbClr val="FFFFFF"/>
              </a:solidFill>
            </a:endParaRPr>
          </a:p>
        </p:txBody>
      </p:sp>
      <p:sp>
        <p:nvSpPr>
          <p:cNvPr id="214" name="Google Shape;214;p16"/>
          <p:cNvSpPr txBox="1"/>
          <p:nvPr/>
        </p:nvSpPr>
        <p:spPr>
          <a:xfrm>
            <a:off x="648978" y="352857"/>
            <a:ext cx="8610525" cy="1853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Gill Sans"/>
              <a:buNone/>
            </a:pPr>
            <a:endParaRPr sz="50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6"/>
          <p:cNvSpPr txBox="1"/>
          <p:nvPr/>
        </p:nvSpPr>
        <p:spPr>
          <a:xfrm>
            <a:off x="3033862" y="5267212"/>
            <a:ext cx="3000000" cy="10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ill Sans"/>
              <a:buNone/>
            </a:pPr>
            <a:endParaRPr sz="3000" b="0" i="0" u="none" strike="noStrike" cap="none">
              <a:solidFill>
                <a:srgbClr val="33993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6" name="Google Shape;21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87262"/>
            <a:ext cx="9143998" cy="1934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E3A9C8A4-608B-D557-AB7C-503686A59E7A}"/>
              </a:ext>
            </a:extLst>
          </p:cNvPr>
          <p:cNvCxnSpPr/>
          <p:nvPr/>
        </p:nvCxnSpPr>
        <p:spPr>
          <a:xfrm>
            <a:off x="4376691" y="3896186"/>
            <a:ext cx="852256" cy="39949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"/>
          <p:cNvSpPr txBox="1">
            <a:spLocks noGrp="1"/>
          </p:cNvSpPr>
          <p:nvPr>
            <p:ph type="title"/>
          </p:nvPr>
        </p:nvSpPr>
        <p:spPr>
          <a:xfrm>
            <a:off x="1130300" y="999460"/>
            <a:ext cx="2509545" cy="3289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Gill Sans"/>
              <a:buNone/>
            </a:pPr>
            <a:r>
              <a:rPr lang="en-US" sz="5400" dirty="0"/>
              <a:t>LOOK FOR:</a:t>
            </a:r>
            <a:endParaRPr dirty="0"/>
          </a:p>
        </p:txBody>
      </p:sp>
      <p:sp>
        <p:nvSpPr>
          <p:cNvPr id="223" name="Google Shape;223;p17"/>
          <p:cNvSpPr txBox="1">
            <a:spLocks noGrp="1"/>
          </p:cNvSpPr>
          <p:nvPr>
            <p:ph type="body" idx="1"/>
          </p:nvPr>
        </p:nvSpPr>
        <p:spPr>
          <a:xfrm>
            <a:off x="4572000" y="497150"/>
            <a:ext cx="4213781" cy="4501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64"/>
              <a:buNone/>
            </a:pPr>
            <a:r>
              <a:rPr lang="en-US" sz="1700" dirty="0"/>
              <a:t>DESCRIPTION OF COURSE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SzPts val="1564"/>
              <a:buNone/>
            </a:pPr>
            <a:r>
              <a:rPr lang="en-US" sz="1700" dirty="0"/>
              <a:t>LENGTH/CREDIT</a:t>
            </a:r>
            <a:endParaRPr dirty="0"/>
          </a:p>
          <a:p>
            <a:pPr marL="0" lvl="1" indent="0" algn="l" rtl="0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SzPts val="1564"/>
              <a:buNone/>
            </a:pPr>
            <a:r>
              <a:rPr lang="en-US" sz="1700" dirty="0">
                <a:solidFill>
                  <a:srgbClr val="7F7F7F"/>
                </a:solidFill>
              </a:rPr>
              <a:t>	One Year vs One Semester</a:t>
            </a:r>
            <a:endParaRPr dirty="0"/>
          </a:p>
          <a:p>
            <a:pPr marL="0" lvl="1" indent="0" algn="l" rtl="0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SzPts val="1564"/>
              <a:buNone/>
            </a:pPr>
            <a:r>
              <a:rPr lang="en-US" sz="1700" dirty="0">
                <a:solidFill>
                  <a:srgbClr val="7F7F7F"/>
                </a:solidFill>
              </a:rPr>
              <a:t>	0.5 vs 1.0 credit received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SzPts val="1564"/>
              <a:buNone/>
            </a:pPr>
            <a:r>
              <a:rPr lang="en-US" sz="1700" dirty="0"/>
              <a:t>PREREQUISITES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SzPts val="1564"/>
              <a:buNone/>
            </a:pPr>
            <a:r>
              <a:rPr lang="en-US" sz="1700" dirty="0"/>
              <a:t>NOTES ABOUT COURSE:</a:t>
            </a:r>
            <a:endParaRPr dirty="0"/>
          </a:p>
          <a:p>
            <a:pPr marL="0" lvl="1" indent="0" algn="l" rtl="0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SzPts val="1564"/>
              <a:buNone/>
            </a:pPr>
            <a:r>
              <a:rPr lang="en-US" sz="1700" dirty="0">
                <a:solidFill>
                  <a:srgbClr val="7F7F7F"/>
                </a:solidFill>
              </a:rPr>
              <a:t>	Graduation requirement met</a:t>
            </a:r>
            <a:endParaRPr dirty="0"/>
          </a:p>
          <a:p>
            <a:pPr marL="0" lvl="1" indent="0" algn="l" rtl="0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SzPts val="1564"/>
              <a:buNone/>
            </a:pPr>
            <a:r>
              <a:rPr lang="en-US" sz="1700" dirty="0">
                <a:solidFill>
                  <a:srgbClr val="7F7F7F"/>
                </a:solidFill>
              </a:rPr>
              <a:t>	School where it is offered</a:t>
            </a:r>
            <a:endParaRPr dirty="0"/>
          </a:p>
          <a:p>
            <a:pPr marL="0" lvl="1" indent="0" algn="l" rtl="0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SzPts val="1564"/>
              <a:buNone/>
            </a:pPr>
            <a:r>
              <a:rPr lang="en-US" sz="1700" dirty="0">
                <a:solidFill>
                  <a:srgbClr val="7F7F7F"/>
                </a:solidFill>
              </a:rPr>
              <a:t>	Other expectations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Gill Sans"/>
              <a:buNone/>
            </a:pPr>
            <a:r>
              <a:rPr lang="en-US" sz="5400"/>
              <a:t>INFINITE CAMPUS</a:t>
            </a:r>
            <a:endParaRPr/>
          </a:p>
        </p:txBody>
      </p:sp>
      <p:sp>
        <p:nvSpPr>
          <p:cNvPr id="229" name="Google Shape;229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40"/>
              <a:buNone/>
            </a:pPr>
            <a:r>
              <a:rPr lang="en-US" sz="8000" dirty="0"/>
              <a:t>DOCUMENTS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40"/>
              <a:buNone/>
            </a:pPr>
            <a:r>
              <a:rPr lang="en-US" sz="8000" dirty="0"/>
              <a:t>COLLEGE TRANSCRIPT</a:t>
            </a:r>
            <a:r>
              <a:rPr lang="en-US" dirty="0"/>
              <a:t>	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rPr lang="en-US" dirty="0"/>
              <a:t>			</a:t>
            </a:r>
            <a:endParaRPr sz="2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A644D-E9D0-67B9-42B3-ECA625B45159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4969307" y="2082224"/>
            <a:ext cx="3601635" cy="576262"/>
          </a:xfrm>
        </p:spPr>
        <p:txBody>
          <a:bodyPr/>
          <a:lstStyle/>
          <a:p>
            <a:pPr algn="ctr"/>
            <a:r>
              <a:rPr lang="en-US" dirty="0"/>
              <a:t>MS Health</a:t>
            </a:r>
          </a:p>
        </p:txBody>
      </p:sp>
      <p:pic>
        <p:nvPicPr>
          <p:cNvPr id="230" name="Google Shape;23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2804265"/>
            <a:ext cx="4306583" cy="2419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5515293"/>
            <a:ext cx="4065121" cy="1310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E4E39E-0FB1-CD39-B637-9DE6E5DDE1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617" y="2804265"/>
            <a:ext cx="4174532" cy="3552147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3D3F76C-70BF-2E73-D1AA-6D3C28324796}"/>
              </a:ext>
            </a:extLst>
          </p:cNvPr>
          <p:cNvSpPr txBox="1">
            <a:spLocks/>
          </p:cNvSpPr>
          <p:nvPr/>
        </p:nvSpPr>
        <p:spPr>
          <a:xfrm>
            <a:off x="4969308" y="5168062"/>
            <a:ext cx="360163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024"/>
              <a:buFont typeface="Noto Sans Symbols"/>
              <a:buNone/>
              <a:defRPr sz="22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40"/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algn="ctr"/>
            <a:r>
              <a:rPr lang="en-US" dirty="0"/>
              <a:t>GPA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9"/>
          <p:cNvSpPr txBox="1">
            <a:spLocks noGrp="1"/>
          </p:cNvSpPr>
          <p:nvPr>
            <p:ph type="title"/>
          </p:nvPr>
        </p:nvSpPr>
        <p:spPr>
          <a:xfrm>
            <a:off x="1130299" y="999460"/>
            <a:ext cx="4273550" cy="4479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Gill Sans"/>
              <a:buNone/>
            </a:pPr>
            <a:r>
              <a:rPr lang="en-US" sz="5400" dirty="0"/>
              <a:t>CALCULATE YOUR GPA</a:t>
            </a:r>
            <a:endParaRPr dirty="0"/>
          </a:p>
        </p:txBody>
      </p:sp>
      <p:sp>
        <p:nvSpPr>
          <p:cNvPr id="237" name="Google Shape;237;p19"/>
          <p:cNvSpPr txBox="1">
            <a:spLocks noGrp="1"/>
          </p:cNvSpPr>
          <p:nvPr>
            <p:ph type="body" idx="1"/>
          </p:nvPr>
        </p:nvSpPr>
        <p:spPr>
          <a:xfrm>
            <a:off x="5740924" y="999460"/>
            <a:ext cx="2505769" cy="4479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6"/>
              <a:buNone/>
            </a:pPr>
            <a:r>
              <a:rPr lang="en-US" sz="1800"/>
              <a:t>HOW TO VIDEO: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HTTPS://WWW.YOUTUBE.COM/WATCH?V=0P4REIMJQZU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rPr lang="en-US" sz="1800"/>
              <a:t>CALCULATOR:</a:t>
            </a:r>
            <a:endParaRPr sz="1800" u="sng">
              <a:solidFill>
                <a:schemeClr val="hlink"/>
              </a:solidFill>
              <a:hlinkClick r:id="rId4"/>
            </a:endParaRPr>
          </a:p>
          <a:p>
            <a:pPr marL="0" lvl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rPr lang="en-US" sz="1800" u="sng">
                <a:solidFill>
                  <a:schemeClr val="hlink"/>
                </a:solidFill>
                <a:hlinkClick r:id="rId4"/>
              </a:rPr>
              <a:t>HTTPS://WWW.CALCULATOR.NET/GPA-CALCULATOR.HTML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Source Sans Pro"/>
              <a:buNone/>
            </a:pPr>
            <a:r>
              <a:rPr lang="en-US" sz="4400" b="1" i="0" u="none" strike="noStrike" cap="small">
                <a:solidFill>
                  <a:srgbClr val="00B0F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ARE WE DOING?</a:t>
            </a:r>
            <a:r>
              <a:rPr lang="en-US" sz="4400" b="1" i="0" u="none" strike="noStrike" cap="small">
                <a:solidFill>
                  <a:srgbClr val="00B0F0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endParaRPr sz="4400" b="1" i="0" u="none" strike="noStrike" cap="small">
              <a:solidFill>
                <a:srgbClr val="00B0F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116" name="Google Shape;116;p2"/>
          <p:cNvGrpSpPr/>
          <p:nvPr/>
        </p:nvGrpSpPr>
        <p:grpSpPr>
          <a:xfrm>
            <a:off x="465608" y="2527968"/>
            <a:ext cx="7284242" cy="2884738"/>
            <a:chOff x="8408" y="699168"/>
            <a:chExt cx="7284242" cy="2884738"/>
          </a:xfrm>
        </p:grpSpPr>
        <p:sp>
          <p:nvSpPr>
            <p:cNvPr id="117" name="Google Shape;117;p2"/>
            <p:cNvSpPr/>
            <p:nvPr/>
          </p:nvSpPr>
          <p:spPr>
            <a:xfrm>
              <a:off x="8408" y="699168"/>
              <a:ext cx="1848412" cy="554523"/>
            </a:xfrm>
            <a:prstGeom prst="chevron">
              <a:avLst>
                <a:gd name="adj" fmla="val 30000"/>
              </a:avLst>
            </a:prstGeom>
            <a:solidFill>
              <a:srgbClr val="19ACE4"/>
            </a:solidFill>
            <a:ln w="22225" cap="rnd" cmpd="sng">
              <a:solidFill>
                <a:srgbClr val="19AC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 txBox="1"/>
            <p:nvPr/>
          </p:nvSpPr>
          <p:spPr>
            <a:xfrm>
              <a:off x="174765" y="699168"/>
              <a:ext cx="1515698" cy="5545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450" tIns="68450" rIns="68450" bIns="68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Gill Sans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Create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8408" y="1253691"/>
              <a:ext cx="1682055" cy="2330215"/>
            </a:xfrm>
            <a:prstGeom prst="rect">
              <a:avLst/>
            </a:prstGeom>
            <a:solidFill>
              <a:srgbClr val="CBE2F5">
                <a:alpha val="89411"/>
              </a:srgbClr>
            </a:solidFill>
            <a:ln w="22225" cap="rnd" cmpd="sng">
              <a:solidFill>
                <a:srgbClr val="CBE2F5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 txBox="1"/>
            <p:nvPr/>
          </p:nvSpPr>
          <p:spPr>
            <a:xfrm>
              <a:off x="8408" y="1253691"/>
              <a:ext cx="1682055" cy="2330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2900" tIns="132900" rIns="132900" bIns="2658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ill Sans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Create an academic plan that meets graduation requirements.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820351" y="699168"/>
              <a:ext cx="1848412" cy="554523"/>
            </a:xfrm>
            <a:prstGeom prst="chevron">
              <a:avLst>
                <a:gd name="adj" fmla="val 30000"/>
              </a:avLst>
            </a:prstGeom>
            <a:solidFill>
              <a:srgbClr val="19ACE4"/>
            </a:solidFill>
            <a:ln w="22225" cap="rnd" cmpd="sng">
              <a:solidFill>
                <a:srgbClr val="19AC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 txBox="1"/>
            <p:nvPr/>
          </p:nvSpPr>
          <p:spPr>
            <a:xfrm>
              <a:off x="1986708" y="699168"/>
              <a:ext cx="1515698" cy="5545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450" tIns="68450" rIns="68450" bIns="68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Gill Sans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Differentiate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820351" y="1253691"/>
              <a:ext cx="1682055" cy="2330215"/>
            </a:xfrm>
            <a:prstGeom prst="rect">
              <a:avLst/>
            </a:prstGeom>
            <a:solidFill>
              <a:srgbClr val="CBE2F5">
                <a:alpha val="89411"/>
              </a:srgbClr>
            </a:solidFill>
            <a:ln w="22225" cap="rnd" cmpd="sng">
              <a:solidFill>
                <a:srgbClr val="CBE2F5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 txBox="1"/>
            <p:nvPr/>
          </p:nvSpPr>
          <p:spPr>
            <a:xfrm>
              <a:off x="1820351" y="1253691"/>
              <a:ext cx="1682055" cy="2330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2900" tIns="132900" rIns="132900" bIns="2658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ill Sans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Differentiate between the requirements for high school graduation and the SD Opportunity Scholarship (SDOS).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632295" y="699168"/>
              <a:ext cx="1848412" cy="554523"/>
            </a:xfrm>
            <a:prstGeom prst="chevron">
              <a:avLst>
                <a:gd name="adj" fmla="val 30000"/>
              </a:avLst>
            </a:prstGeom>
            <a:solidFill>
              <a:srgbClr val="19ACE4"/>
            </a:solidFill>
            <a:ln w="22225" cap="rnd" cmpd="sng">
              <a:solidFill>
                <a:srgbClr val="19AC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 txBox="1"/>
            <p:nvPr/>
          </p:nvSpPr>
          <p:spPr>
            <a:xfrm>
              <a:off x="3798652" y="699168"/>
              <a:ext cx="1515698" cy="5545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450" tIns="68450" rIns="68450" bIns="68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Gill Sans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Recognize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632295" y="1253691"/>
              <a:ext cx="1682055" cy="2330215"/>
            </a:xfrm>
            <a:prstGeom prst="rect">
              <a:avLst/>
            </a:prstGeom>
            <a:solidFill>
              <a:srgbClr val="CBE2F5">
                <a:alpha val="89411"/>
              </a:srgbClr>
            </a:solidFill>
            <a:ln w="22225" cap="rnd" cmpd="sng">
              <a:solidFill>
                <a:srgbClr val="CBE2F5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 txBox="1"/>
            <p:nvPr/>
          </p:nvSpPr>
          <p:spPr>
            <a:xfrm>
              <a:off x="3632295" y="1253691"/>
              <a:ext cx="1682055" cy="2330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2900" tIns="132900" rIns="132900" bIns="2658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ill Sans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Recognize elective options available.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444238" y="699168"/>
              <a:ext cx="1848412" cy="554523"/>
            </a:xfrm>
            <a:prstGeom prst="chevron">
              <a:avLst>
                <a:gd name="adj" fmla="val 30000"/>
              </a:avLst>
            </a:prstGeom>
            <a:solidFill>
              <a:srgbClr val="19ACE4"/>
            </a:solidFill>
            <a:ln w="22225" cap="rnd" cmpd="sng">
              <a:solidFill>
                <a:srgbClr val="19AC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 txBox="1"/>
            <p:nvPr/>
          </p:nvSpPr>
          <p:spPr>
            <a:xfrm>
              <a:off x="5610595" y="699168"/>
              <a:ext cx="1515698" cy="5545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450" tIns="68450" rIns="68450" bIns="68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Gill Sans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Complete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444238" y="1253691"/>
              <a:ext cx="1682055" cy="2330215"/>
            </a:xfrm>
            <a:prstGeom prst="rect">
              <a:avLst/>
            </a:prstGeom>
            <a:solidFill>
              <a:srgbClr val="CBE2F5">
                <a:alpha val="89411"/>
              </a:srgbClr>
            </a:solidFill>
            <a:ln w="22225" cap="rnd" cmpd="sng">
              <a:solidFill>
                <a:srgbClr val="CBE2F5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 txBox="1"/>
            <p:nvPr/>
          </p:nvSpPr>
          <p:spPr>
            <a:xfrm>
              <a:off x="5444238" y="1253691"/>
              <a:ext cx="1682055" cy="2330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2900" tIns="132900" rIns="132900" bIns="2658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ill Sans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Complete a plan expressing career goals through course selection.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Source Sans Pro"/>
              <a:buNone/>
            </a:pPr>
            <a:r>
              <a:rPr lang="en-US" sz="4400" b="1" cap="small">
                <a:solidFill>
                  <a:srgbClr val="92D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Why are we doing it</a:t>
            </a:r>
            <a:r>
              <a:rPr lang="en-US" sz="4400" b="1" i="0" u="none" strike="noStrike" cap="small">
                <a:solidFill>
                  <a:srgbClr val="92D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?</a:t>
            </a:r>
            <a:r>
              <a:rPr lang="en-US" sz="4400" b="1" i="0" u="none" strike="noStrike" cap="small">
                <a:solidFill>
                  <a:srgbClr val="92D050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endParaRPr/>
          </a:p>
        </p:txBody>
      </p:sp>
      <p:sp>
        <p:nvSpPr>
          <p:cNvPr id="138" name="Google Shape;138;p3"/>
          <p:cNvSpPr txBox="1">
            <a:spLocks noGrp="1"/>
          </p:cNvSpPr>
          <p:nvPr>
            <p:ph type="body" idx="1"/>
          </p:nvPr>
        </p:nvSpPr>
        <p:spPr>
          <a:xfrm>
            <a:off x="282804" y="1583489"/>
            <a:ext cx="8069344" cy="4626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Planning can help you…</a:t>
            </a:r>
            <a:endParaRPr/>
          </a:p>
          <a:p>
            <a:pPr marL="45720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950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know how to get to where you are going.</a:t>
            </a: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lvl="1" indent="-333375" algn="l" rtl="0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lt2"/>
              </a:buClr>
              <a:buSzPts val="195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9" name="Google Shape;139;p3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877379" y="2083110"/>
            <a:ext cx="6880194" cy="4366817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"/>
          <p:cNvSpPr txBox="1"/>
          <p:nvPr/>
        </p:nvSpPr>
        <p:spPr>
          <a:xfrm>
            <a:off x="1762812" y="5680486"/>
            <a:ext cx="6778453" cy="76944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You have 4 years to get to graduation. What is the best route for you?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 txBox="1"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</a:pPr>
            <a:r>
              <a:rPr lang="en-US" dirty="0"/>
              <a:t>LHScounseling.com </a:t>
            </a:r>
            <a:endParaRPr dirty="0"/>
          </a:p>
        </p:txBody>
      </p:sp>
      <p:sp>
        <p:nvSpPr>
          <p:cNvPr id="146" name="Google Shape;146;p5"/>
          <p:cNvSpPr txBox="1"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6"/>
              <a:buNone/>
            </a:pPr>
            <a:r>
              <a:rPr lang="en-US" dirty="0"/>
              <a:t>Take the Pre-Test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3767EC-4D82-A713-DD43-3609ABFA0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7" y="1589103"/>
            <a:ext cx="8870755" cy="183989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B19E765-D225-8E2A-6D81-20921CDF857B}"/>
              </a:ext>
            </a:extLst>
          </p:cNvPr>
          <p:cNvCxnSpPr/>
          <p:nvPr/>
        </p:nvCxnSpPr>
        <p:spPr>
          <a:xfrm>
            <a:off x="4998128" y="1278384"/>
            <a:ext cx="852256" cy="39949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C3710FC-E3B9-8B85-6CF6-D91881B958F1}"/>
              </a:ext>
            </a:extLst>
          </p:cNvPr>
          <p:cNvCxnSpPr>
            <a:cxnSpLocks/>
          </p:cNvCxnSpPr>
          <p:nvPr/>
        </p:nvCxnSpPr>
        <p:spPr>
          <a:xfrm>
            <a:off x="4927107" y="2731033"/>
            <a:ext cx="107567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 txBox="1">
            <a:spLocks noGrp="1"/>
          </p:cNvSpPr>
          <p:nvPr>
            <p:ph type="title"/>
          </p:nvPr>
        </p:nvSpPr>
        <p:spPr>
          <a:xfrm>
            <a:off x="739476" y="4553712"/>
            <a:ext cx="6216024" cy="1096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00"/>
              <a:buFont typeface="Gill Sans"/>
              <a:buNone/>
            </a:pPr>
            <a:r>
              <a:rPr lang="en-US" sz="390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t>Graduation Requirements</a:t>
            </a:r>
            <a:endParaRPr/>
          </a:p>
        </p:txBody>
      </p:sp>
      <p:graphicFrame>
        <p:nvGraphicFramePr>
          <p:cNvPr id="152" name="Google Shape;152;p6"/>
          <p:cNvGraphicFramePr/>
          <p:nvPr/>
        </p:nvGraphicFramePr>
        <p:xfrm>
          <a:off x="1113269" y="934222"/>
          <a:ext cx="5468450" cy="3319960"/>
        </p:xfrm>
        <a:graphic>
          <a:graphicData uri="http://schemas.openxmlformats.org/drawingml/2006/table">
            <a:tbl>
              <a:tblPr>
                <a:noFill/>
                <a:tableStyleId>{E1C387F8-AA0E-4230-A263-87A63E8E4F74}</a:tableStyleId>
              </a:tblPr>
              <a:tblGrid>
                <a:gridCol w="359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99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Gill Sans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English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Gill Sans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Social Studies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Gill Sans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Math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Gill Sans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Science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Gill Sans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Fine Arts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Gill Sans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PE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Gill Sans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Health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Gill Sans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Economics/Personal Finance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Gill Sans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CTE/World Language Requirement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Gill Sans"/>
                        <a:buNone/>
                      </a:pPr>
                      <a:r>
                        <a:rPr lang="en-US" sz="1700" u="sng" strike="noStrike" cap="none">
                          <a:solidFill>
                            <a:schemeClr val="dk1"/>
                          </a:solidFill>
                        </a:rPr>
                        <a:t>Electives</a:t>
                      </a:r>
                      <a:endParaRPr sz="1700" u="sng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Gill Sans"/>
                        <a:buNone/>
                      </a:pPr>
                      <a:endParaRPr sz="17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Gill Sans"/>
                        <a:buNone/>
                      </a:pPr>
                      <a:r>
                        <a:rPr lang="en-US" sz="1700" b="1" u="none" strike="noStrike" cap="none">
                          <a:solidFill>
                            <a:schemeClr val="dk1"/>
                          </a:solidFill>
                        </a:rPr>
                        <a:t>Total Credits Needed</a:t>
                      </a:r>
                      <a:endParaRPr sz="17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86875" marR="124100" marT="24825" marB="1861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Gill Sans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4 credits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Gill Sans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3 credits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Gill Sans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3 credits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Gill Sans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3 credits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Gill Sans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1 credit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Gill Sans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½ credit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Gill Sans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½ credit (or MS)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Gill Sans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½ credit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Gill Sans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1 credit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Gill Sans"/>
                        <a:buNone/>
                      </a:pPr>
                      <a:r>
                        <a:rPr lang="en-US" sz="1700" u="sng" strike="noStrike" cap="none">
                          <a:solidFill>
                            <a:schemeClr val="dk1"/>
                          </a:solidFill>
                        </a:rPr>
                        <a:t>5½-6 credits</a:t>
                      </a:r>
                      <a:endParaRPr sz="1700" u="sng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Gill Sans"/>
                        <a:buNone/>
                      </a:pPr>
                      <a:endParaRPr sz="1700" u="sng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Gill Sans"/>
                        <a:buNone/>
                      </a:pPr>
                      <a:r>
                        <a:rPr lang="en-US" sz="1700" b="1" u="none" strike="noStrike" cap="none">
                          <a:solidFill>
                            <a:schemeClr val="dk1"/>
                          </a:solidFill>
                        </a:rPr>
                        <a:t>22 credits</a:t>
                      </a:r>
                      <a:endParaRPr sz="17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86875" marR="124100" marT="24825" marB="1861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 txBox="1">
            <a:spLocks noGrp="1"/>
          </p:cNvSpPr>
          <p:nvPr>
            <p:ph type="title"/>
          </p:nvPr>
        </p:nvSpPr>
        <p:spPr>
          <a:xfrm>
            <a:off x="1069414" y="5025052"/>
            <a:ext cx="6216024" cy="1096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</a:pPr>
            <a:r>
              <a:rPr lang="en-US" sz="360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t>South Dakota Opportunity Scholarship Requirements</a:t>
            </a:r>
            <a:endParaRPr/>
          </a:p>
        </p:txBody>
      </p:sp>
      <p:graphicFrame>
        <p:nvGraphicFramePr>
          <p:cNvPr id="158" name="Google Shape;158;p7"/>
          <p:cNvGraphicFramePr/>
          <p:nvPr/>
        </p:nvGraphicFramePr>
        <p:xfrm>
          <a:off x="1225921" y="818295"/>
          <a:ext cx="5768825" cy="4227790"/>
        </p:xfrm>
        <a:graphic>
          <a:graphicData uri="http://schemas.openxmlformats.org/drawingml/2006/table">
            <a:tbl>
              <a:tblPr>
                <a:noFill/>
                <a:tableStyleId>{5797DA93-036D-4A97-AADC-610BA11BF599}</a:tableStyleId>
              </a:tblPr>
              <a:tblGrid>
                <a:gridCol w="387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500"/>
                        <a:buFont typeface="Gill Sans"/>
                        <a:buNone/>
                      </a:pPr>
                      <a:r>
                        <a:rPr lang="en-US" sz="1500" u="none" strike="noStrike" cap="none">
                          <a:solidFill>
                            <a:srgbClr val="262626"/>
                          </a:solidFill>
                        </a:rPr>
                        <a:t>English</a:t>
                      </a:r>
                      <a:endParaRPr sz="1500" u="none" strike="noStrike" cap="none">
                        <a:solidFill>
                          <a:srgbClr val="262626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500"/>
                        <a:buFont typeface="Gill Sans"/>
                        <a:buNone/>
                      </a:pPr>
                      <a:r>
                        <a:rPr lang="en-US" sz="1500" u="none" strike="noStrike" cap="none">
                          <a:solidFill>
                            <a:srgbClr val="262626"/>
                          </a:solidFill>
                        </a:rPr>
                        <a:t>Social Studies</a:t>
                      </a:r>
                      <a:endParaRPr sz="1500" u="none" strike="noStrike" cap="none">
                        <a:solidFill>
                          <a:srgbClr val="262626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500"/>
                        <a:buFont typeface="Gill Sans"/>
                        <a:buNone/>
                      </a:pPr>
                      <a:r>
                        <a:rPr lang="en-US" sz="1500" u="none" strike="noStrike" cap="none">
                          <a:solidFill>
                            <a:srgbClr val="262626"/>
                          </a:solidFill>
                        </a:rPr>
                        <a:t>Math (Alg. I, Geometry, Alg. II or Higher)</a:t>
                      </a:r>
                      <a:endParaRPr sz="1500" i="1" u="none" strike="noStrike" cap="none">
                        <a:solidFill>
                          <a:srgbClr val="262626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500"/>
                        <a:buFont typeface="Gill Sans"/>
                        <a:buNone/>
                      </a:pPr>
                      <a:r>
                        <a:rPr lang="en-US" sz="1500" u="none" strike="noStrike" cap="none">
                          <a:solidFill>
                            <a:srgbClr val="262626"/>
                          </a:solidFill>
                        </a:rPr>
                        <a:t>Science (including 3 lab sciences)</a:t>
                      </a:r>
                      <a:endParaRPr sz="1500" i="1" u="none" strike="noStrike" cap="none">
                        <a:solidFill>
                          <a:srgbClr val="262626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500"/>
                        <a:buFont typeface="Gill Sans"/>
                        <a:buNone/>
                      </a:pPr>
                      <a:r>
                        <a:rPr lang="en-US" sz="1500" u="none" strike="noStrike" cap="none">
                          <a:solidFill>
                            <a:srgbClr val="262626"/>
                          </a:solidFill>
                        </a:rPr>
                        <a:t>Fine Arts</a:t>
                      </a:r>
                      <a:endParaRPr sz="1500" u="none" strike="noStrike" cap="none">
                        <a:solidFill>
                          <a:srgbClr val="262626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500"/>
                        <a:buFont typeface="Gill Sans"/>
                        <a:buNone/>
                      </a:pPr>
                      <a:r>
                        <a:rPr lang="en-US" sz="1500" u="none" strike="noStrike" cap="none">
                          <a:solidFill>
                            <a:srgbClr val="262626"/>
                          </a:solidFill>
                        </a:rPr>
                        <a:t>PE</a:t>
                      </a:r>
                      <a:endParaRPr sz="1500" u="none" strike="noStrike" cap="none">
                        <a:solidFill>
                          <a:srgbClr val="262626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500"/>
                        <a:buFont typeface="Gill Sans"/>
                        <a:buNone/>
                      </a:pPr>
                      <a:r>
                        <a:rPr lang="en-US" sz="1500" u="none" strike="noStrike" cap="none">
                          <a:solidFill>
                            <a:srgbClr val="262626"/>
                          </a:solidFill>
                        </a:rPr>
                        <a:t>Health</a:t>
                      </a:r>
                      <a:endParaRPr sz="1500" u="none" strike="noStrike" cap="none">
                        <a:solidFill>
                          <a:srgbClr val="262626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500"/>
                        <a:buFont typeface="Gill Sans"/>
                        <a:buNone/>
                      </a:pPr>
                      <a:r>
                        <a:rPr lang="en-US" sz="1500" u="none" strike="noStrike" cap="none">
                          <a:solidFill>
                            <a:srgbClr val="262626"/>
                          </a:solidFill>
                        </a:rPr>
                        <a:t>Economics/Personal Finance</a:t>
                      </a:r>
                      <a:endParaRPr sz="1500" u="none" strike="noStrike" cap="none">
                        <a:solidFill>
                          <a:srgbClr val="262626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500"/>
                        <a:buFont typeface="Gill Sans"/>
                        <a:buNone/>
                      </a:pPr>
                      <a:r>
                        <a:rPr lang="en-US" sz="1500" u="none" strike="noStrike" cap="none">
                          <a:solidFill>
                            <a:srgbClr val="262626"/>
                          </a:solidFill>
                        </a:rPr>
                        <a:t>CTE/World Language Requirement</a:t>
                      </a:r>
                      <a:endParaRPr sz="1500" u="none" strike="noStrike" cap="none">
                        <a:solidFill>
                          <a:srgbClr val="262626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500"/>
                        <a:buFont typeface="Gill Sans"/>
                        <a:buNone/>
                      </a:pPr>
                      <a:r>
                        <a:rPr lang="en-US" sz="1500" u="sng" strike="noStrike" cap="none">
                          <a:solidFill>
                            <a:srgbClr val="262626"/>
                          </a:solidFill>
                        </a:rPr>
                        <a:t>Electives</a:t>
                      </a:r>
                      <a:endParaRPr sz="1500" u="sng" strike="noStrike" cap="none">
                        <a:solidFill>
                          <a:srgbClr val="262626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500"/>
                        <a:buFont typeface="Gill Sans"/>
                        <a:buNone/>
                      </a:pPr>
                      <a:r>
                        <a:rPr lang="en-US" sz="1500" b="1" u="none" strike="noStrike" cap="none">
                          <a:solidFill>
                            <a:srgbClr val="262626"/>
                          </a:solidFill>
                        </a:rPr>
                        <a:t>Total Credits Needed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b="1" u="sng" strike="noStrike" cap="none">
                        <a:solidFill>
                          <a:schemeClr val="accent2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sng" strike="noStrike" cap="none">
                          <a:solidFill>
                            <a:schemeClr val="accent2"/>
                          </a:solidFill>
                        </a:rPr>
                        <a:t>Extra Requirements</a:t>
                      </a:r>
                      <a:endParaRPr sz="1400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1" u="none" strike="noStrike" cap="none">
                          <a:solidFill>
                            <a:schemeClr val="accent2"/>
                          </a:solidFill>
                        </a:rPr>
                        <a:t>ACT score – 24 or above</a:t>
                      </a:r>
                      <a:endParaRPr sz="1400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1" u="none" strike="noStrike" cap="none">
                          <a:solidFill>
                            <a:schemeClr val="accent2"/>
                          </a:solidFill>
                        </a:rPr>
                        <a:t>C’s and above in core curriculum</a:t>
                      </a:r>
                      <a:endParaRPr sz="1400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1" u="none" strike="noStrike" cap="none">
                          <a:solidFill>
                            <a:schemeClr val="accent2"/>
                          </a:solidFill>
                        </a:rPr>
                        <a:t>GPA – 3.0 or above</a:t>
                      </a:r>
                      <a:endParaRPr sz="1400" u="none" strike="noStrike" cap="none"/>
                    </a:p>
                  </a:txBody>
                  <a:tcPr marL="208475" marR="125075" marT="125075" marB="1250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78E8B">
                        <a:alpha val="2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500"/>
                        <a:buFont typeface="Gill Sans"/>
                        <a:buNone/>
                      </a:pPr>
                      <a:r>
                        <a:rPr lang="en-US" sz="1500" u="none" strike="noStrike" cap="none">
                          <a:solidFill>
                            <a:srgbClr val="262626"/>
                          </a:solidFill>
                        </a:rPr>
                        <a:t>4 credits</a:t>
                      </a:r>
                      <a:endParaRPr sz="1500" u="none" strike="noStrike" cap="none">
                        <a:solidFill>
                          <a:srgbClr val="262626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500"/>
                        <a:buFont typeface="Gill Sans"/>
                        <a:buNone/>
                      </a:pPr>
                      <a:r>
                        <a:rPr lang="en-US" sz="1500" u="none" strike="noStrike" cap="none">
                          <a:solidFill>
                            <a:srgbClr val="262626"/>
                          </a:solidFill>
                        </a:rPr>
                        <a:t>3 credits</a:t>
                      </a:r>
                      <a:endParaRPr sz="1500" u="none" strike="noStrike" cap="none">
                        <a:solidFill>
                          <a:srgbClr val="262626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500"/>
                        <a:buFont typeface="Gill Sans"/>
                        <a:buNone/>
                      </a:pPr>
                      <a:r>
                        <a:rPr lang="en-US" sz="1500" u="none" strike="noStrike" cap="none">
                          <a:solidFill>
                            <a:srgbClr val="262626"/>
                          </a:solidFill>
                          <a:highlight>
                            <a:srgbClr val="FFFF00"/>
                          </a:highlight>
                        </a:rPr>
                        <a:t>4 credits</a:t>
                      </a:r>
                      <a:endParaRPr sz="1500" u="none" strike="noStrike" cap="none">
                        <a:solidFill>
                          <a:srgbClr val="262626"/>
                        </a:solidFill>
                        <a:highlight>
                          <a:srgbClr val="FFFF00"/>
                        </a:highlight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500"/>
                        <a:buFont typeface="Gill Sans"/>
                        <a:buNone/>
                      </a:pPr>
                      <a:r>
                        <a:rPr lang="en-US" sz="1500" u="none" strike="noStrike" cap="none">
                          <a:solidFill>
                            <a:srgbClr val="262626"/>
                          </a:solidFill>
                          <a:highlight>
                            <a:srgbClr val="FFFF00"/>
                          </a:highlight>
                        </a:rPr>
                        <a:t>4 credits</a:t>
                      </a:r>
                      <a:endParaRPr sz="1500" u="none" strike="noStrike" cap="none">
                        <a:solidFill>
                          <a:srgbClr val="262626"/>
                        </a:solidFill>
                        <a:highlight>
                          <a:srgbClr val="FFFF00"/>
                        </a:highlight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500"/>
                        <a:buFont typeface="Gill Sans"/>
                        <a:buNone/>
                      </a:pPr>
                      <a:r>
                        <a:rPr lang="en-US" sz="1500" u="none" strike="noStrike" cap="none">
                          <a:solidFill>
                            <a:srgbClr val="262626"/>
                          </a:solidFill>
                        </a:rPr>
                        <a:t>1 credit</a:t>
                      </a:r>
                      <a:endParaRPr sz="1500" u="none" strike="noStrike" cap="none">
                        <a:solidFill>
                          <a:srgbClr val="262626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500"/>
                        <a:buFont typeface="Gill Sans"/>
                        <a:buNone/>
                      </a:pPr>
                      <a:r>
                        <a:rPr lang="en-US" sz="1500" u="none" strike="noStrike" cap="none">
                          <a:solidFill>
                            <a:srgbClr val="262626"/>
                          </a:solidFill>
                        </a:rPr>
                        <a:t>½ credit</a:t>
                      </a:r>
                      <a:endParaRPr sz="1500" u="none" strike="noStrike" cap="none">
                        <a:solidFill>
                          <a:srgbClr val="262626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500"/>
                        <a:buFont typeface="Gill Sans"/>
                        <a:buNone/>
                      </a:pPr>
                      <a:r>
                        <a:rPr lang="en-US" sz="1500" u="none" strike="noStrike" cap="none">
                          <a:solidFill>
                            <a:srgbClr val="262626"/>
                          </a:solidFill>
                        </a:rPr>
                        <a:t>½ credit (or MS)</a:t>
                      </a:r>
                      <a:endParaRPr sz="1500" u="none" strike="noStrike" cap="none">
                        <a:solidFill>
                          <a:srgbClr val="262626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500"/>
                        <a:buFont typeface="Gill Sans"/>
                        <a:buNone/>
                      </a:pPr>
                      <a:r>
                        <a:rPr lang="en-US" sz="1500" u="none" strike="noStrike" cap="none">
                          <a:solidFill>
                            <a:srgbClr val="262626"/>
                          </a:solidFill>
                        </a:rPr>
                        <a:t>½ credit</a:t>
                      </a:r>
                      <a:endParaRPr sz="1500" u="none" strike="noStrike" cap="none">
                        <a:solidFill>
                          <a:srgbClr val="262626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500"/>
                        <a:buFont typeface="Gill Sans"/>
                        <a:buNone/>
                      </a:pPr>
                      <a:r>
                        <a:rPr lang="en-US" sz="1500" u="none" strike="noStrike" cap="none">
                          <a:solidFill>
                            <a:srgbClr val="262626"/>
                          </a:solidFill>
                          <a:highlight>
                            <a:srgbClr val="FFFF00"/>
                          </a:highlight>
                        </a:rPr>
                        <a:t>2 credits</a:t>
                      </a:r>
                      <a:endParaRPr sz="1500" u="none" strike="noStrike" cap="none">
                        <a:solidFill>
                          <a:srgbClr val="262626"/>
                        </a:solidFill>
                        <a:highlight>
                          <a:srgbClr val="FFFF00"/>
                        </a:highlight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500"/>
                        <a:buFont typeface="Gill Sans"/>
                        <a:buNone/>
                      </a:pPr>
                      <a:r>
                        <a:rPr lang="en-US" sz="1500" u="sng" strike="noStrike" cap="none">
                          <a:solidFill>
                            <a:srgbClr val="262626"/>
                          </a:solidFill>
                        </a:rPr>
                        <a:t>2½-3 credits</a:t>
                      </a:r>
                      <a:endParaRPr sz="1500" u="sng" strike="noStrike" cap="none">
                        <a:solidFill>
                          <a:srgbClr val="262626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500"/>
                        <a:buFont typeface="Gill Sans"/>
                        <a:buNone/>
                      </a:pPr>
                      <a:r>
                        <a:rPr lang="en-US" sz="1500" b="1" u="none" strike="noStrike" cap="none">
                          <a:solidFill>
                            <a:srgbClr val="262626"/>
                          </a:solidFill>
                        </a:rPr>
                        <a:t>22 credits</a:t>
                      </a:r>
                      <a:endParaRPr sz="1500" b="1" u="none" strike="noStrike" cap="none">
                        <a:solidFill>
                          <a:srgbClr val="262626"/>
                        </a:solidFill>
                      </a:endParaRPr>
                    </a:p>
                  </a:txBody>
                  <a:tcPr marL="208475" marR="125075" marT="125075" marB="12507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78E8B">
                        <a:alpha val="2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>
            <a:spLocks noGrp="1"/>
          </p:cNvSpPr>
          <p:nvPr>
            <p:ph type="title"/>
          </p:nvPr>
        </p:nvSpPr>
        <p:spPr>
          <a:xfrm>
            <a:off x="782962" y="1179151"/>
            <a:ext cx="2475485" cy="4463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</a:pPr>
            <a:r>
              <a:rPr lang="en-US" sz="3600" dirty="0">
                <a:solidFill>
                  <a:schemeClr val="dk1"/>
                </a:solidFill>
              </a:rPr>
              <a:t>ENGLISH</a:t>
            </a:r>
            <a:endParaRPr dirty="0"/>
          </a:p>
        </p:txBody>
      </p:sp>
      <p:sp>
        <p:nvSpPr>
          <p:cNvPr id="164" name="Google Shape;164;p8"/>
          <p:cNvSpPr txBox="1">
            <a:spLocks noGrp="1"/>
          </p:cNvSpPr>
          <p:nvPr>
            <p:ph type="body" idx="1"/>
          </p:nvPr>
        </p:nvSpPr>
        <p:spPr>
          <a:xfrm>
            <a:off x="3734188" y="1109145"/>
            <a:ext cx="4755762" cy="4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-1051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6"/>
              <a:buFont typeface="Noto Sans Symbols"/>
              <a:buChar char="►"/>
            </a:pPr>
            <a:r>
              <a:rPr lang="en-US" dirty="0"/>
              <a:t>Required for Regular or SDOS</a:t>
            </a:r>
            <a:endParaRPr dirty="0"/>
          </a:p>
          <a:p>
            <a:pPr marL="0" lvl="0" indent="-105156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Font typeface="Noto Sans Symbols"/>
              <a:buChar char="►"/>
            </a:pPr>
            <a:r>
              <a:rPr lang="en-US" dirty="0"/>
              <a:t>English I			1.0 credit</a:t>
            </a:r>
            <a:endParaRPr dirty="0"/>
          </a:p>
          <a:p>
            <a:pPr marL="0" lvl="0" indent="-105156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Font typeface="Noto Sans Symbols"/>
              <a:buChar char="►"/>
            </a:pPr>
            <a:r>
              <a:rPr lang="en-US" dirty="0"/>
              <a:t>English II			1.0 credit</a:t>
            </a:r>
            <a:endParaRPr dirty="0"/>
          </a:p>
          <a:p>
            <a:pPr marL="0" lvl="0" indent="-105156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Font typeface="Noto Sans Symbols"/>
              <a:buChar char="►"/>
            </a:pPr>
            <a:r>
              <a:rPr lang="en-US" dirty="0"/>
              <a:t>English III			1.0 credit</a:t>
            </a:r>
            <a:endParaRPr dirty="0"/>
          </a:p>
          <a:p>
            <a:pPr marL="0" lvl="0" indent="-105156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Font typeface="Noto Sans Symbols"/>
              <a:buChar char="►"/>
            </a:pPr>
            <a:r>
              <a:rPr lang="en-US" dirty="0"/>
              <a:t>Speech or Debate		0.5 credit</a:t>
            </a:r>
            <a:endParaRPr dirty="0"/>
          </a:p>
          <a:p>
            <a:pPr marL="0" lvl="0" indent="-105156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Font typeface="Noto Sans Symbols"/>
              <a:buChar char="►"/>
            </a:pPr>
            <a:r>
              <a:rPr lang="en-US" u="sng" dirty="0"/>
              <a:t>English Selective			0.5 credit</a:t>
            </a:r>
            <a:endParaRPr dirty="0"/>
          </a:p>
          <a:p>
            <a:pPr marL="0" lvl="0" indent="-105156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Font typeface="Noto Sans Symbols"/>
              <a:buChar char="►"/>
            </a:pPr>
            <a:r>
              <a:rPr lang="en-US" dirty="0"/>
              <a:t>Total				4.0 credit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 txBox="1">
            <a:spLocks noGrp="1"/>
          </p:cNvSpPr>
          <p:nvPr>
            <p:ph type="title"/>
          </p:nvPr>
        </p:nvSpPr>
        <p:spPr>
          <a:xfrm>
            <a:off x="782962" y="1179151"/>
            <a:ext cx="2475485" cy="4463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</a:pPr>
            <a:r>
              <a:rPr lang="en-US" sz="3600">
                <a:solidFill>
                  <a:schemeClr val="dk1"/>
                </a:solidFill>
              </a:rPr>
              <a:t>MATH</a:t>
            </a:r>
            <a:endParaRPr/>
          </a:p>
        </p:txBody>
      </p:sp>
      <p:sp>
        <p:nvSpPr>
          <p:cNvPr id="170" name="Google Shape;170;p9"/>
          <p:cNvSpPr txBox="1">
            <a:spLocks noGrp="1"/>
          </p:cNvSpPr>
          <p:nvPr>
            <p:ph type="body" idx="1"/>
          </p:nvPr>
        </p:nvSpPr>
        <p:spPr>
          <a:xfrm>
            <a:off x="3734188" y="1109145"/>
            <a:ext cx="4755762" cy="4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-10515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56"/>
              <a:buFont typeface="Noto Sans Symbols"/>
              <a:buChar char="►"/>
            </a:pPr>
            <a:r>
              <a:rPr lang="en-US" dirty="0"/>
              <a:t>REGULAR</a:t>
            </a:r>
            <a:endParaRPr dirty="0"/>
          </a:p>
          <a:p>
            <a:pPr marL="0" lvl="0" indent="-105156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1656"/>
              <a:buFont typeface="Noto Sans Symbols"/>
              <a:buChar char="►"/>
            </a:pPr>
            <a:r>
              <a:rPr lang="en-US" dirty="0"/>
              <a:t>Algebra I			1.0 credit</a:t>
            </a:r>
            <a:endParaRPr dirty="0"/>
          </a:p>
          <a:p>
            <a:pPr marL="0" lvl="0" indent="-105156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1656"/>
              <a:buFont typeface="Noto Sans Symbols"/>
              <a:buChar char="►"/>
            </a:pPr>
            <a:r>
              <a:rPr lang="en-US" dirty="0"/>
              <a:t>Geometry			1.0 credit</a:t>
            </a:r>
            <a:endParaRPr dirty="0"/>
          </a:p>
          <a:p>
            <a:pPr marL="0" lvl="0" indent="-105156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1656"/>
              <a:buFont typeface="Noto Sans Symbols"/>
              <a:buChar char="►"/>
            </a:pPr>
            <a:r>
              <a:rPr lang="en-US" u="sng" dirty="0"/>
              <a:t>Algebra II			1.0 credit</a:t>
            </a:r>
            <a:endParaRPr dirty="0"/>
          </a:p>
          <a:p>
            <a:pPr marL="0" lvl="0" indent="-105156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1656"/>
              <a:buFont typeface="Noto Sans Symbols"/>
              <a:buChar char="►"/>
            </a:pPr>
            <a:r>
              <a:rPr lang="en-US" dirty="0"/>
              <a:t>Total				3.0 credit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1656"/>
              <a:buFont typeface="Noto Sans Symbols"/>
              <a:buNone/>
            </a:pPr>
            <a:endParaRPr dirty="0"/>
          </a:p>
          <a:p>
            <a:pPr marL="0" lvl="0" indent="-105156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1656"/>
              <a:buFont typeface="Noto Sans Symbols"/>
              <a:buChar char="►"/>
            </a:pPr>
            <a:r>
              <a:rPr lang="en-US" dirty="0"/>
              <a:t>SDOS</a:t>
            </a:r>
            <a:endParaRPr dirty="0"/>
          </a:p>
          <a:p>
            <a:pPr marL="0" lvl="0" indent="-105156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1656"/>
              <a:buFont typeface="Noto Sans Symbols"/>
              <a:buChar char="►"/>
            </a:pPr>
            <a:r>
              <a:rPr lang="en-US" dirty="0"/>
              <a:t>Algebra I			1.0 credit</a:t>
            </a:r>
            <a:endParaRPr dirty="0"/>
          </a:p>
          <a:p>
            <a:pPr marL="0" lvl="0" indent="-105156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1656"/>
              <a:buFont typeface="Noto Sans Symbols"/>
              <a:buChar char="►"/>
            </a:pPr>
            <a:r>
              <a:rPr lang="en-US" dirty="0"/>
              <a:t>Geometry			1.0 credit</a:t>
            </a:r>
            <a:endParaRPr dirty="0"/>
          </a:p>
          <a:p>
            <a:pPr marL="0" lvl="0" indent="-105156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1656"/>
              <a:buFont typeface="Noto Sans Symbols"/>
              <a:buChar char="►"/>
            </a:pPr>
            <a:r>
              <a:rPr lang="en-US" dirty="0"/>
              <a:t>Algebra II			1.0 credit</a:t>
            </a:r>
            <a:endParaRPr dirty="0"/>
          </a:p>
          <a:p>
            <a:pPr marL="0" lvl="0" indent="-105156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1656"/>
              <a:buFont typeface="Noto Sans Symbols"/>
              <a:buChar char="►"/>
            </a:pPr>
            <a:r>
              <a:rPr lang="en-US" u="sng" dirty="0"/>
              <a:t>Advanced Math			1.0 credit</a:t>
            </a:r>
            <a:endParaRPr dirty="0"/>
          </a:p>
          <a:p>
            <a:pPr marL="0" lvl="0" indent="-105156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1656"/>
              <a:buFont typeface="Noto Sans Symbols"/>
              <a:buChar char="►"/>
            </a:pPr>
            <a:r>
              <a:rPr lang="en-US" dirty="0"/>
              <a:t>Total				4.0 credit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"/>
          <p:cNvSpPr txBox="1">
            <a:spLocks noGrp="1"/>
          </p:cNvSpPr>
          <p:nvPr>
            <p:ph type="title"/>
          </p:nvPr>
        </p:nvSpPr>
        <p:spPr>
          <a:xfrm>
            <a:off x="782962" y="1179151"/>
            <a:ext cx="2475485" cy="4463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</a:pPr>
            <a:r>
              <a:rPr lang="en-US" sz="3600" dirty="0">
                <a:solidFill>
                  <a:schemeClr val="dk1"/>
                </a:solidFill>
              </a:rPr>
              <a:t>SCIENCE</a:t>
            </a:r>
            <a:endParaRPr dirty="0"/>
          </a:p>
        </p:txBody>
      </p:sp>
      <p:sp>
        <p:nvSpPr>
          <p:cNvPr id="176" name="Google Shape;176;p10"/>
          <p:cNvSpPr txBox="1">
            <a:spLocks noGrp="1"/>
          </p:cNvSpPr>
          <p:nvPr>
            <p:ph type="body" idx="1"/>
          </p:nvPr>
        </p:nvSpPr>
        <p:spPr>
          <a:xfrm>
            <a:off x="3734188" y="1109145"/>
            <a:ext cx="4755762" cy="4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-10515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56"/>
              <a:buFont typeface="Noto Sans Symbols"/>
              <a:buChar char="►"/>
            </a:pPr>
            <a:r>
              <a:rPr lang="en-US" dirty="0"/>
              <a:t>REGULAR</a:t>
            </a:r>
            <a:endParaRPr dirty="0"/>
          </a:p>
          <a:p>
            <a:pPr marL="0" lvl="0" indent="-105156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1656"/>
              <a:buFont typeface="Noto Sans Symbols"/>
              <a:buChar char="►"/>
            </a:pPr>
            <a:r>
              <a:rPr lang="en-US" dirty="0"/>
              <a:t>Biology				1.0 credit</a:t>
            </a:r>
            <a:endParaRPr dirty="0"/>
          </a:p>
          <a:p>
            <a:pPr marL="0" lvl="0" indent="-105156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1656"/>
              <a:buFont typeface="Noto Sans Symbols"/>
              <a:buChar char="►"/>
            </a:pPr>
            <a:r>
              <a:rPr lang="en-US" dirty="0"/>
              <a:t>Any Physical Science		1.0 credit</a:t>
            </a:r>
            <a:endParaRPr dirty="0"/>
          </a:p>
          <a:p>
            <a:pPr marL="0" lvl="0" indent="-105156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1656"/>
              <a:buFont typeface="Noto Sans Symbols"/>
              <a:buChar char="►"/>
            </a:pPr>
            <a:r>
              <a:rPr lang="en-US" u="sng" dirty="0"/>
              <a:t>Chemistry or Physics		1.0 credit</a:t>
            </a:r>
            <a:endParaRPr dirty="0"/>
          </a:p>
          <a:p>
            <a:pPr marL="0" lvl="0" indent="-105156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1656"/>
              <a:buFont typeface="Noto Sans Symbols"/>
              <a:buChar char="►"/>
            </a:pPr>
            <a:r>
              <a:rPr lang="en-US" dirty="0"/>
              <a:t>Total				3.0 credit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1656"/>
              <a:buFont typeface="Noto Sans Symbols"/>
              <a:buNone/>
            </a:pPr>
            <a:endParaRPr dirty="0"/>
          </a:p>
          <a:p>
            <a:pPr marL="0" lvl="0" indent="-105156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1656"/>
              <a:buFont typeface="Noto Sans Symbols"/>
              <a:buChar char="►"/>
            </a:pPr>
            <a:r>
              <a:rPr lang="en-US" dirty="0"/>
              <a:t>SDOS</a:t>
            </a:r>
            <a:endParaRPr dirty="0"/>
          </a:p>
          <a:p>
            <a:pPr marL="0" lvl="0" indent="-105156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1656"/>
              <a:buFont typeface="Noto Sans Symbols"/>
              <a:buChar char="►"/>
            </a:pPr>
            <a:r>
              <a:rPr lang="en-US" dirty="0"/>
              <a:t>Biology				1.0 credit</a:t>
            </a:r>
            <a:endParaRPr dirty="0"/>
          </a:p>
          <a:p>
            <a:pPr marL="0" lvl="0" indent="-105156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1656"/>
              <a:buFont typeface="Noto Sans Symbols"/>
              <a:buChar char="►"/>
            </a:pPr>
            <a:r>
              <a:rPr lang="en-US" dirty="0"/>
              <a:t>Any Physical Science		1.0 credit</a:t>
            </a:r>
            <a:endParaRPr dirty="0"/>
          </a:p>
          <a:p>
            <a:pPr marL="0" lvl="0" indent="-105156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1656"/>
              <a:buFont typeface="Noto Sans Symbols"/>
              <a:buChar char="►"/>
            </a:pPr>
            <a:r>
              <a:rPr lang="en-US" dirty="0"/>
              <a:t>Chemistry or Physics		1.0 credit</a:t>
            </a:r>
            <a:endParaRPr dirty="0"/>
          </a:p>
          <a:p>
            <a:pPr marL="0" lvl="0" indent="-105156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1656"/>
              <a:buFont typeface="Noto Sans Symbols"/>
              <a:buChar char="►"/>
            </a:pPr>
            <a:r>
              <a:rPr lang="en-US" u="sng" dirty="0"/>
              <a:t>Advanced Science		1.0 credit</a:t>
            </a:r>
            <a:endParaRPr dirty="0"/>
          </a:p>
          <a:p>
            <a:pPr marL="0" lvl="0" indent="-105156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1656"/>
              <a:buFont typeface="Noto Sans Symbols"/>
              <a:buChar char="►"/>
            </a:pPr>
            <a:r>
              <a:rPr lang="en-US" dirty="0"/>
              <a:t>Total				4.0 credit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1656"/>
              <a:buFont typeface="Noto Sans Symbols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Blue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713</Words>
  <Application>Microsoft Office PowerPoint</Application>
  <PresentationFormat>On-screen Show (4:3)</PresentationFormat>
  <Paragraphs>167</Paragraphs>
  <Slides>19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Noto Sans Symbols</vt:lpstr>
      <vt:lpstr>Arial</vt:lpstr>
      <vt:lpstr>Garamond</vt:lpstr>
      <vt:lpstr>Verdana</vt:lpstr>
      <vt:lpstr>Source Sans Pro</vt:lpstr>
      <vt:lpstr>Gill Sans</vt:lpstr>
      <vt:lpstr>Dividend</vt:lpstr>
      <vt:lpstr>Planning your Academic Future </vt:lpstr>
      <vt:lpstr>WHAT ARE WE DOING? </vt:lpstr>
      <vt:lpstr>Why are we doing it? </vt:lpstr>
      <vt:lpstr>LHScounseling.com </vt:lpstr>
      <vt:lpstr>Graduation Requirements</vt:lpstr>
      <vt:lpstr>South Dakota Opportunity Scholarship Requirements</vt:lpstr>
      <vt:lpstr>ENGLISH</vt:lpstr>
      <vt:lpstr>MATH</vt:lpstr>
      <vt:lpstr>SCIENCE</vt:lpstr>
      <vt:lpstr>SOCIAL STUDIES</vt:lpstr>
      <vt:lpstr>OTHER</vt:lpstr>
      <vt:lpstr>ELECTIVES</vt:lpstr>
      <vt:lpstr>LHScounseling.com </vt:lpstr>
      <vt:lpstr>PowerPoint Presentation</vt:lpstr>
      <vt:lpstr>Infinite Campus – Academic Plan</vt:lpstr>
      <vt:lpstr>www.LHScounseling.com</vt:lpstr>
      <vt:lpstr>LOOK FOR:</vt:lpstr>
      <vt:lpstr>INFINITE CAMPUS</vt:lpstr>
      <vt:lpstr>CALCULATE YOUR GPA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your Academic Future</dc:title>
  <dc:creator>Chelsea M. Timm</dc:creator>
  <cp:lastModifiedBy>Dorman, Wendy J</cp:lastModifiedBy>
  <cp:revision>17</cp:revision>
  <dcterms:created xsi:type="dcterms:W3CDTF">2018-10-09T19:47:48Z</dcterms:created>
  <dcterms:modified xsi:type="dcterms:W3CDTF">2022-11-01T15:38:09Z</dcterms:modified>
</cp:coreProperties>
</file>